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0" y="0"/>
            <a:ext cx="1803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1828800" y="1524000"/>
            <a:ext cx="7162800" cy="1905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2098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sz="quarter" idx="2"/>
          </p:nvPr>
        </p:nvSpPr>
        <p:spPr>
          <a:xfrm>
            <a:off x="1828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D60988D-1C37-4E39-A016-E80B877223A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962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86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774C442-C4F3-4687-89B3-CB5CC9CE4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60988D-1C37-4E39-A016-E80B877223A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4C442-C4F3-4687-89B3-CB5CC9CE4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6096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6096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60988D-1C37-4E39-A016-E80B877223A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4C442-C4F3-4687-89B3-CB5CC9CE4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60988D-1C37-4E39-A016-E80B877223A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4C442-C4F3-4687-89B3-CB5CC9CE4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60988D-1C37-4E39-A016-E80B877223A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4C442-C4F3-4687-89B3-CB5CC9CE4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60988D-1C37-4E39-A016-E80B877223A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4C442-C4F3-4687-89B3-CB5CC9CE4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60988D-1C37-4E39-A016-E80B877223A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4C442-C4F3-4687-89B3-CB5CC9CE4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60988D-1C37-4E39-A016-E80B877223A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4C442-C4F3-4687-89B3-CB5CC9CE4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60988D-1C37-4E39-A016-E80B877223A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4C442-C4F3-4687-89B3-CB5CC9CE4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60988D-1C37-4E39-A016-E80B877223A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4C442-C4F3-4687-89B3-CB5CC9CE4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60988D-1C37-4E39-A016-E80B877223A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4C442-C4F3-4687-89B3-CB5CC9CE49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8915400" cy="6858000"/>
            <a:chOff x="0" y="0"/>
            <a:chExt cx="5616" cy="4320"/>
          </a:xfrm>
        </p:grpSpPr>
        <p:pic>
          <p:nvPicPr>
            <p:cNvPr id="1026" name="Picture 2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ltGray">
            <a:xfrm>
              <a:off x="0" y="0"/>
              <a:ext cx="1136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27" name="Rectangle 3"/>
            <p:cNvSpPr>
              <a:spLocks noChangeArrowheads="1"/>
            </p:cNvSpPr>
            <p:nvPr/>
          </p:nvSpPr>
          <p:spPr bwMode="white">
            <a:xfrm>
              <a:off x="576" y="1152"/>
              <a:ext cx="5040" cy="2736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D60988D-1C37-4E39-A016-E80B877223AA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774C442-C4F3-4687-89B3-CB5CC9CE491B}" type="slidenum">
              <a:rPr lang="en-US" smtClean="0"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Naming Chemical Compounds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Ionic and Covalent Molecules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Ionic 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left element is named first, unchanged, unless polyatomic (more to come later)</a:t>
            </a:r>
          </a:p>
          <a:p>
            <a:r>
              <a:rPr lang="en-US" dirty="0" smtClean="0"/>
              <a:t>Most right element is named second with a suffix change</a:t>
            </a:r>
          </a:p>
          <a:p>
            <a:pPr lvl="1"/>
            <a:r>
              <a:rPr lang="en-US" dirty="0" smtClean="0"/>
              <a:t>Ex. Sulfur becomes Sulfide, Oxygen becomes Oxide, Chlorine becomes Chloride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Ionic 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first element is a transition metal:</a:t>
            </a:r>
          </a:p>
          <a:p>
            <a:pPr lvl="1"/>
            <a:r>
              <a:rPr lang="en-US" dirty="0" smtClean="0"/>
              <a:t>Name the element </a:t>
            </a:r>
          </a:p>
          <a:p>
            <a:pPr lvl="1"/>
            <a:r>
              <a:rPr lang="en-US" dirty="0" smtClean="0"/>
              <a:t>Then, list the charge as a roman numeral</a:t>
            </a:r>
          </a:p>
          <a:p>
            <a:pPr lvl="2"/>
            <a:r>
              <a:rPr lang="en-US" dirty="0" smtClean="0"/>
              <a:t>Ex: Iron (II) Oxide, Tin (III) Chloride</a:t>
            </a:r>
            <a:endParaRPr lang="en-US" dirty="0" smtClean="0"/>
          </a:p>
          <a:p>
            <a:pPr lvl="1"/>
            <a:r>
              <a:rPr lang="en-US" dirty="0" smtClean="0"/>
              <a:t>List the second element with a changed suffix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Ionic 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first ion is polyatomic:</a:t>
            </a:r>
          </a:p>
          <a:p>
            <a:pPr lvl="1"/>
            <a:r>
              <a:rPr lang="en-US" dirty="0" smtClean="0"/>
              <a:t>Name the Polyatomic ion</a:t>
            </a:r>
          </a:p>
          <a:p>
            <a:pPr lvl="1"/>
            <a:r>
              <a:rPr lang="en-US" dirty="0" smtClean="0"/>
              <a:t>Name the second ion (unchanged) or element (with modified suffix)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Ionic 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second ion is polyatomic:</a:t>
            </a:r>
          </a:p>
          <a:p>
            <a:pPr lvl="1"/>
            <a:r>
              <a:rPr lang="en-US" dirty="0" smtClean="0"/>
              <a:t>Name the first element/ion using correct rules</a:t>
            </a:r>
          </a:p>
          <a:p>
            <a:pPr lvl="1"/>
            <a:r>
              <a:rPr lang="en-US" dirty="0" smtClean="0"/>
              <a:t>Name the second ion, unchanged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first element is hydrogen, the compound is an acid</a:t>
            </a:r>
          </a:p>
          <a:p>
            <a:pPr lvl="1"/>
            <a:r>
              <a:rPr lang="en-US" dirty="0" smtClean="0"/>
              <a:t>List the name of the anion</a:t>
            </a:r>
          </a:p>
          <a:p>
            <a:pPr lvl="2"/>
            <a:r>
              <a:rPr lang="en-US" dirty="0" smtClean="0"/>
              <a:t>If ending in –ate, change to –</a:t>
            </a:r>
            <a:r>
              <a:rPr lang="en-US" dirty="0" err="1" smtClean="0"/>
              <a:t>ic</a:t>
            </a:r>
            <a:endParaRPr lang="en-US" dirty="0" smtClean="0"/>
          </a:p>
          <a:p>
            <a:pPr lvl="2"/>
            <a:r>
              <a:rPr lang="en-US" dirty="0" smtClean="0"/>
              <a:t>If ending in –</a:t>
            </a:r>
            <a:r>
              <a:rPr lang="en-US" dirty="0" err="1" smtClean="0"/>
              <a:t>ite</a:t>
            </a:r>
            <a:r>
              <a:rPr lang="en-US" dirty="0" smtClean="0"/>
              <a:t>, change to –</a:t>
            </a:r>
            <a:r>
              <a:rPr lang="en-US" dirty="0" err="1" smtClean="0"/>
              <a:t>ous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If ending in –</a:t>
            </a:r>
            <a:r>
              <a:rPr lang="en-US" dirty="0" err="1" smtClean="0"/>
              <a:t>ide</a:t>
            </a:r>
            <a:r>
              <a:rPr lang="en-US" dirty="0" smtClean="0"/>
              <a:t>, add prefix hydro- and suffix –</a:t>
            </a:r>
            <a:r>
              <a:rPr lang="en-US" dirty="0" err="1" smtClean="0"/>
              <a:t>ic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Add the word acid to the end of the word you just made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 Writing of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new element is indicated by a capital letter. </a:t>
            </a:r>
          </a:p>
          <a:p>
            <a:pPr lvl="1"/>
            <a:r>
              <a:rPr lang="en-US" dirty="0" smtClean="0"/>
              <a:t>Element Symbols are written as a capital letter followed by a lowercase (if necessary)</a:t>
            </a:r>
          </a:p>
          <a:p>
            <a:r>
              <a:rPr lang="en-US" dirty="0" smtClean="0"/>
              <a:t>How many elements are present in the following:</a:t>
            </a:r>
          </a:p>
          <a:p>
            <a:pPr lvl="1"/>
            <a:r>
              <a:rPr lang="en-US" dirty="0" err="1" smtClean="0"/>
              <a:t>NaCl</a:t>
            </a:r>
            <a:endParaRPr lang="en-US" dirty="0" smtClean="0"/>
          </a:p>
          <a:p>
            <a:pPr lvl="1"/>
            <a:r>
              <a:rPr lang="en-US" dirty="0" err="1" smtClean="0"/>
              <a:t>MnO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Ion – a charged particle due to loss or gain of an electron</a:t>
            </a:r>
          </a:p>
          <a:p>
            <a:r>
              <a:rPr lang="en-US" dirty="0" smtClean="0"/>
              <a:t>Polyatomic Ion – a group of atoms that stays as a group and has an overall charge</a:t>
            </a:r>
          </a:p>
          <a:p>
            <a:r>
              <a:rPr lang="en-US" dirty="0" smtClean="0"/>
              <a:t>Anion – a negatively charged ion</a:t>
            </a:r>
          </a:p>
          <a:p>
            <a:r>
              <a:rPr lang="en-US" dirty="0" err="1" smtClean="0"/>
              <a:t>Cation</a:t>
            </a:r>
            <a:r>
              <a:rPr lang="en-US" dirty="0" smtClean="0"/>
              <a:t> – a positively charged ion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Polyatomic 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Groups of elements that are bonded together and are named due to that grouping.</a:t>
            </a:r>
          </a:p>
          <a:p>
            <a:r>
              <a:rPr lang="en-US" dirty="0" smtClean="0"/>
              <a:t>Memorize common polyatomic ions</a:t>
            </a:r>
          </a:p>
          <a:p>
            <a:r>
              <a:rPr lang="en-US" dirty="0" smtClean="0"/>
              <a:t>Examples: </a:t>
            </a:r>
          </a:p>
          <a:p>
            <a:pPr lvl="1"/>
            <a:r>
              <a:rPr lang="en-US" dirty="0" smtClean="0"/>
              <a:t>NH</a:t>
            </a:r>
            <a:r>
              <a:rPr lang="en-US" sz="1800" dirty="0" smtClean="0"/>
              <a:t>4</a:t>
            </a:r>
            <a:endParaRPr lang="en-US" dirty="0" smtClean="0"/>
          </a:p>
          <a:p>
            <a:pPr lvl="1"/>
            <a:r>
              <a:rPr lang="en-US" dirty="0" smtClean="0"/>
              <a:t>OH</a:t>
            </a:r>
          </a:p>
          <a:p>
            <a:pPr lvl="1"/>
            <a:r>
              <a:rPr lang="en-US" dirty="0" smtClean="0"/>
              <a:t>ClO</a:t>
            </a:r>
            <a:r>
              <a:rPr lang="en-US" sz="1800" dirty="0" smtClean="0"/>
              <a:t>3</a:t>
            </a:r>
            <a:endParaRPr lang="en-US" dirty="0" smtClean="0"/>
          </a:p>
          <a:p>
            <a:pPr lvl="1"/>
            <a:r>
              <a:rPr lang="en-US" dirty="0" smtClean="0"/>
              <a:t>NO</a:t>
            </a:r>
            <a:r>
              <a:rPr lang="en-US" sz="1800" dirty="0" smtClean="0"/>
              <a:t>3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Covalent Molecules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Covalent molecules must fit in the following categories:</a:t>
            </a:r>
          </a:p>
          <a:p>
            <a:pPr lvl="1"/>
            <a:r>
              <a:rPr lang="en-US" dirty="0" smtClean="0"/>
              <a:t>First element must be a non-metal</a:t>
            </a:r>
          </a:p>
          <a:p>
            <a:pPr lvl="1"/>
            <a:r>
              <a:rPr lang="en-US" dirty="0" smtClean="0"/>
              <a:t>Second element must be a non-metal</a:t>
            </a:r>
          </a:p>
          <a:p>
            <a:pPr lvl="1"/>
            <a:r>
              <a:rPr lang="en-US" dirty="0" smtClean="0"/>
              <a:t>NO Polyatomic Ions are in covalent molecules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Covalent Molecules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elements are named in the order they appear in the formula</a:t>
            </a:r>
          </a:p>
          <a:p>
            <a:pPr lvl="1"/>
            <a:r>
              <a:rPr lang="en-US" dirty="0" smtClean="0"/>
              <a:t>The first element is named using the name of the element with the correct prefix (except –mono, which is not used on the first element)</a:t>
            </a:r>
          </a:p>
          <a:p>
            <a:pPr lvl="1"/>
            <a:r>
              <a:rPr lang="en-US" dirty="0" smtClean="0"/>
              <a:t>The second element is named using the correct prefix. You use any prefix needed on the second element.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Covalent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element begins with a vowel, drop the last vowel of the prefix (except for an “</a:t>
            </a:r>
            <a:r>
              <a:rPr lang="en-US" dirty="0" err="1" smtClean="0"/>
              <a:t>i</a:t>
            </a:r>
            <a:r>
              <a:rPr lang="en-US" dirty="0" smtClean="0"/>
              <a:t>”)</a:t>
            </a:r>
          </a:p>
          <a:p>
            <a:r>
              <a:rPr lang="en-US" dirty="0" smtClean="0"/>
              <a:t>NEVER use mono- on the first element</a:t>
            </a:r>
          </a:p>
          <a:p>
            <a:r>
              <a:rPr lang="en-US" dirty="0" smtClean="0"/>
              <a:t>Some compounds have common names that are used instead of their scientific names:</a:t>
            </a:r>
          </a:p>
          <a:p>
            <a:pPr lvl="1"/>
            <a:r>
              <a:rPr lang="en-US" dirty="0" smtClean="0"/>
              <a:t>Water, Hydrogen Peroxide, and others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with Covalent Naming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your flowchart for naming compounds.</a:t>
            </a:r>
          </a:p>
          <a:p>
            <a:r>
              <a:rPr lang="en-US" dirty="0" smtClean="0"/>
              <a:t>Name the compounds listed on the board.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Ionic 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Ionic Compounds fit these rules:</a:t>
            </a:r>
          </a:p>
          <a:p>
            <a:pPr lvl="1"/>
            <a:r>
              <a:rPr lang="en-US" dirty="0" smtClean="0"/>
              <a:t>First element is a metal or polyatomic ion</a:t>
            </a:r>
          </a:p>
          <a:p>
            <a:pPr lvl="1"/>
            <a:r>
              <a:rPr lang="en-US" dirty="0" smtClean="0"/>
              <a:t>Second element is either a non-metal or polyatomic 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harmacy design template">
  <a:themeElements>
    <a:clrScheme name="Office Theme 1">
      <a:dk1>
        <a:srgbClr val="404075"/>
      </a:dk1>
      <a:lt1>
        <a:srgbClr val="CCECFF"/>
      </a:lt1>
      <a:dk2>
        <a:srgbClr val="99CCFF"/>
      </a:dk2>
      <a:lt2>
        <a:srgbClr val="EAEAEA"/>
      </a:lt2>
      <a:accent1>
        <a:srgbClr val="6600FF"/>
      </a:accent1>
      <a:accent2>
        <a:srgbClr val="CCCC00"/>
      </a:accent2>
      <a:accent3>
        <a:srgbClr val="CAE2FF"/>
      </a:accent3>
      <a:accent4>
        <a:srgbClr val="AEC9DA"/>
      </a:accent4>
      <a:accent5>
        <a:srgbClr val="B8AAFF"/>
      </a:accent5>
      <a:accent6>
        <a:srgbClr val="B9B900"/>
      </a:accent6>
      <a:hlink>
        <a:srgbClr val="996633"/>
      </a:hlink>
      <a:folHlink>
        <a:srgbClr val="0099CC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404075"/>
        </a:dk1>
        <a:lt1>
          <a:srgbClr val="CCECFF"/>
        </a:lt1>
        <a:dk2>
          <a:srgbClr val="99CCFF"/>
        </a:dk2>
        <a:lt2>
          <a:srgbClr val="EAEAEA"/>
        </a:lt2>
        <a:accent1>
          <a:srgbClr val="6600FF"/>
        </a:accent1>
        <a:accent2>
          <a:srgbClr val="CCCC00"/>
        </a:accent2>
        <a:accent3>
          <a:srgbClr val="CAE2FF"/>
        </a:accent3>
        <a:accent4>
          <a:srgbClr val="AEC9DA"/>
        </a:accent4>
        <a:accent5>
          <a:srgbClr val="B8AAFF"/>
        </a:accent5>
        <a:accent6>
          <a:srgbClr val="B9B900"/>
        </a:accent6>
        <a:hlink>
          <a:srgbClr val="996633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99CCFF"/>
        </a:lt1>
        <a:dk2>
          <a:srgbClr val="000066"/>
        </a:dk2>
        <a:lt2>
          <a:srgbClr val="FFFFFF"/>
        </a:lt2>
        <a:accent1>
          <a:srgbClr val="CCCCFF"/>
        </a:accent1>
        <a:accent2>
          <a:srgbClr val="FFFFCC"/>
        </a:accent2>
        <a:accent3>
          <a:srgbClr val="CAE2FF"/>
        </a:accent3>
        <a:accent4>
          <a:srgbClr val="000000"/>
        </a:accent4>
        <a:accent5>
          <a:srgbClr val="E2E2FF"/>
        </a:accent5>
        <a:accent6>
          <a:srgbClr val="E7E7B9"/>
        </a:accent6>
        <a:hlink>
          <a:srgbClr val="FFCCFF"/>
        </a:hlink>
        <a:folHlink>
          <a:srgbClr val="CCE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96969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Pharmacy design template</Template>
  <TotalTime>29</TotalTime>
  <Words>517</Words>
  <Application>Microsoft Office PowerPoint</Application>
  <PresentationFormat>On-screen Show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Pharmacy design template</vt:lpstr>
      <vt:lpstr>Naming Chemical Compounds</vt:lpstr>
      <vt:lpstr>Proper Writing of Elements</vt:lpstr>
      <vt:lpstr>Important Vocabulary</vt:lpstr>
      <vt:lpstr>Polyatomic Ions</vt:lpstr>
      <vt:lpstr>Naming Covalent Molecules</vt:lpstr>
      <vt:lpstr>Naming Covalent Molecules</vt:lpstr>
      <vt:lpstr>Special Covalent Rules</vt:lpstr>
      <vt:lpstr>Practice with Covalent Naming</vt:lpstr>
      <vt:lpstr>Naming Ionic Compounds</vt:lpstr>
      <vt:lpstr>Naming Ionic Compounds</vt:lpstr>
      <vt:lpstr>Naming Ionic Compounds</vt:lpstr>
      <vt:lpstr>Naming Ionic Compounds</vt:lpstr>
      <vt:lpstr>Naming Ionic Compounds</vt:lpstr>
      <vt:lpstr>Naming Acids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Naming Chemical Compounds</dc:title>
  <dc:creator>Adam Goosby</dc:creator>
  <cp:lastModifiedBy>Adam Goosby</cp:lastModifiedBy>
  <cp:revision>3</cp:revision>
  <dcterms:created xsi:type="dcterms:W3CDTF">2011-09-12T22:43:01Z</dcterms:created>
  <dcterms:modified xsi:type="dcterms:W3CDTF">2011-09-12T23:12:36Z</dcterms:modified>
</cp:coreProperties>
</file>